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429" r:id="rId6"/>
    <p:sldId id="309" r:id="rId7"/>
    <p:sldId id="430" r:id="rId8"/>
    <p:sldId id="362" r:id="rId9"/>
    <p:sldId id="427" r:id="rId10"/>
    <p:sldId id="428" r:id="rId11"/>
    <p:sldId id="431" r:id="rId12"/>
    <p:sldId id="432" r:id="rId13"/>
    <p:sldId id="417" r:id="rId14"/>
    <p:sldId id="299" r:id="rId15"/>
    <p:sldId id="43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74" autoAdjust="0"/>
  </p:normalViewPr>
  <p:slideViewPr>
    <p:cSldViewPr snapToGrid="0" showGuides="1">
      <p:cViewPr varScale="1">
        <p:scale>
          <a:sx n="67" d="100"/>
          <a:sy n="67" d="100"/>
        </p:scale>
        <p:origin x="648" y="40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86" y="2057452"/>
            <a:ext cx="5566897" cy="2743093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LAPORAN UJIAN PRESTASI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 err="1">
                <a:latin typeface="Rockwell" panose="02060603020205020403" pitchFamily="18" charset="0"/>
              </a:rPr>
              <a:t>Sistem</a:t>
            </a:r>
            <a:r>
              <a:rPr lang="en-US" dirty="0">
                <a:latin typeface="Rockwell" panose="02060603020205020403" pitchFamily="18" charset="0"/>
              </a:rPr>
              <a:t> HESK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721" y="5407654"/>
            <a:ext cx="5448362" cy="1180758"/>
          </a:xfrm>
        </p:spPr>
        <p:txBody>
          <a:bodyPr/>
          <a:lstStyle/>
          <a:p>
            <a:r>
              <a:rPr lang="en-US" sz="2800" dirty="0" err="1">
                <a:latin typeface="Rockwell" panose="02060603020205020403" pitchFamily="18" charset="0"/>
              </a:rPr>
              <a:t>Pusingan</a:t>
            </a:r>
            <a:r>
              <a:rPr lang="en-US" sz="2800" dirty="0">
                <a:latin typeface="Rockwell" panose="02060603020205020403" pitchFamily="18" charset="0"/>
              </a:rPr>
              <a:t> 2</a:t>
            </a:r>
          </a:p>
          <a:p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Rockwell" panose="02060603020205020403" pitchFamily="18" charset="0"/>
              </a:rPr>
              <a:t>Ogos</a:t>
            </a:r>
            <a:r>
              <a:rPr lang="en-US" sz="2800" dirty="0">
                <a:solidFill>
                  <a:schemeClr val="tx1"/>
                </a:solidFill>
                <a:latin typeface="Rockwell" panose="02060603020205020403" pitchFamily="18" charset="0"/>
              </a:rPr>
              <a:t> 2023</a:t>
            </a:r>
          </a:p>
        </p:txBody>
      </p:sp>
      <p:pic>
        <p:nvPicPr>
          <p:cNvPr id="9" name="Picture 2" descr="Image result for logo mampu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68" y="79872"/>
            <a:ext cx="1907550" cy="19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86" y="2009745"/>
            <a:ext cx="5250933" cy="1898734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RUMUSAN DAN SYOR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032756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RUMUSAN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99226"/>
            <a:ext cx="11477623" cy="406342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 </a:t>
            </a:r>
            <a:r>
              <a:rPr lang="en-US" sz="3200" dirty="0" err="1">
                <a:latin typeface="Rockwell" panose="02060603020205020403" pitchFamily="18" charset="0"/>
              </a:rPr>
              <a:t>bagi</a:t>
            </a:r>
            <a:r>
              <a:rPr lang="en-US" sz="3200" dirty="0">
                <a:latin typeface="Rockwell" panose="02060603020205020403" pitchFamily="18" charset="0"/>
              </a:rPr>
              <a:t> 500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adalah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Rockwell" panose="02060603020205020403" pitchFamily="18" charset="0"/>
              </a:rPr>
              <a:t>LULUS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 </a:t>
            </a:r>
            <a:r>
              <a:rPr lang="en-US" sz="3200" dirty="0" err="1">
                <a:latin typeface="Rockwell" panose="02060603020205020403" pitchFamily="18" charset="0"/>
              </a:rPr>
              <a:t>bagi</a:t>
            </a:r>
            <a:r>
              <a:rPr lang="en-US" sz="3200" dirty="0">
                <a:latin typeface="Rockwell" panose="02060603020205020403" pitchFamily="18" charset="0"/>
              </a:rPr>
              <a:t> 1,000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adalah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Rockwell" panose="02060603020205020403" pitchFamily="18" charset="0"/>
              </a:rPr>
              <a:t>LULUS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57" y="190345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9" y="1125119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SYOR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99" y="2139048"/>
            <a:ext cx="10195256" cy="42173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latin typeface="Rockwell" panose="02060603020205020403" pitchFamily="18" charset="0"/>
              </a:rPr>
              <a:t>Sistem</a:t>
            </a:r>
            <a:r>
              <a:rPr lang="en-US" sz="3200" dirty="0">
                <a:latin typeface="Rockwell" panose="02060603020205020403" pitchFamily="18" charset="0"/>
              </a:rPr>
              <a:t> HESK </a:t>
            </a:r>
            <a:r>
              <a:rPr lang="en-US" sz="3200" dirty="0" err="1">
                <a:latin typeface="Rockwell" panose="02060603020205020403" pitchFamily="18" charset="0"/>
              </a:rPr>
              <a:t>beroperasi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dengan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prestasi</a:t>
            </a:r>
            <a:r>
              <a:rPr lang="en-US" sz="3200" dirty="0">
                <a:latin typeface="Rockwell" panose="02060603020205020403" pitchFamily="18" charset="0"/>
              </a:rPr>
              <a:t> yang </a:t>
            </a:r>
            <a:r>
              <a:rPr lang="en-US" sz="3200" dirty="0" err="1">
                <a:latin typeface="Rockwell" panose="02060603020205020403" pitchFamily="18" charset="0"/>
              </a:rPr>
              <a:t>terbaik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bagi</a:t>
            </a:r>
            <a:r>
              <a:rPr lang="en-US" sz="3200" dirty="0">
                <a:latin typeface="Rockwell" panose="02060603020205020403" pitchFamily="18" charset="0"/>
              </a:rPr>
              <a:t> 1,000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dengan</a:t>
            </a:r>
            <a:r>
              <a:rPr lang="en-US" sz="3200" dirty="0">
                <a:latin typeface="Rockwell" panose="02060603020205020403" pitchFamily="18" charset="0"/>
              </a:rPr>
              <a:t> masa </a:t>
            </a:r>
            <a:r>
              <a:rPr lang="en-US" sz="3200" dirty="0" err="1">
                <a:latin typeface="Rockwell" panose="02060603020205020403" pitchFamily="18" charset="0"/>
              </a:rPr>
              <a:t>tindakbalas</a:t>
            </a:r>
            <a:r>
              <a:rPr lang="en-US" sz="3200" dirty="0">
                <a:latin typeface="Rockwell" panose="02060603020205020403" pitchFamily="18" charset="0"/>
              </a:rPr>
              <a:t> 2.03 </a:t>
            </a:r>
            <a:r>
              <a:rPr lang="en-US" sz="3200" dirty="0" err="1">
                <a:latin typeface="Rockwell" panose="02060603020205020403" pitchFamily="18" charset="0"/>
              </a:rPr>
              <a:t>saat</a:t>
            </a:r>
            <a:endParaRPr lang="en-US" sz="3200" dirty="0">
              <a:latin typeface="Rockwell" panose="020606030202050204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latin typeface="Rockwell" panose="02060603020205020403" pitchFamily="18" charset="0"/>
              </a:rPr>
              <a:t>Penalaan</a:t>
            </a:r>
            <a:r>
              <a:rPr lang="en-US" sz="3200" dirty="0">
                <a:latin typeface="Rockwell" panose="02060603020205020403" pitchFamily="18" charset="0"/>
              </a:rPr>
              <a:t> server dan </a:t>
            </a:r>
            <a:r>
              <a:rPr lang="en-US" sz="3200" dirty="0" err="1">
                <a:latin typeface="Rockwell" panose="02060603020205020403" pitchFamily="18" charset="0"/>
              </a:rPr>
              <a:t>aplikasi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perlu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dibuat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bagi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menampung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bebanan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melebihi</a:t>
            </a:r>
            <a:r>
              <a:rPr lang="en-US" sz="3200" dirty="0">
                <a:latin typeface="Rockwell" panose="02060603020205020403" pitchFamily="18" charset="0"/>
              </a:rPr>
              <a:t> 1,000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57" y="190345"/>
            <a:ext cx="1594498" cy="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197527"/>
          </a:xfrm>
        </p:spPr>
        <p:txBody>
          <a:bodyPr/>
          <a:lstStyle/>
          <a:p>
            <a:r>
              <a:rPr lang="en-US" dirty="0" err="1">
                <a:latin typeface="Rockwell" panose="02060603020205020403" pitchFamily="18" charset="0"/>
              </a:rPr>
              <a:t>Terima</a:t>
            </a:r>
            <a:r>
              <a:rPr lang="en-US" dirty="0">
                <a:latin typeface="Rockwell" panose="02060603020205020403" pitchFamily="18" charset="0"/>
              </a:rPr>
              <a:t> Kasih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latin typeface="Rockwell" panose="02060603020205020403" pitchFamily="18" charset="0"/>
              </a:rPr>
              <a:t>Pasukan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MyTCoE</a:t>
            </a:r>
            <a:r>
              <a:rPr lang="en-US" dirty="0">
                <a:latin typeface="Rockwell" panose="02060603020205020403" pitchFamily="18" charset="0"/>
              </a:rPr>
              <a:t>, MAMPU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3FB895-3D21-4707-8EDE-3F825906D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03-8000 8000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mytcoe@mampu.gov.my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62065D0-127B-4884-9760-D1FFEC38A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https://sqa.mampu.gov.my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4" y="742951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KANDUNGAN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74" y="1755247"/>
            <a:ext cx="8304111" cy="410262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2800">
                <a:latin typeface="Rockwell" panose="02060603020205020403" pitchFamily="18" charset="0"/>
              </a:rPr>
              <a:t>Skop Ujian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>
                <a:latin typeface="Rockwell" panose="02060603020205020403" pitchFamily="18" charset="0"/>
              </a:rPr>
              <a:t>Penambahbaikan</a:t>
            </a:r>
            <a:endParaRPr lang="en-US" sz="2800" dirty="0">
              <a:latin typeface="Rockwell" panose="020606030202050204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800">
                <a:latin typeface="Rockwell" panose="02060603020205020403" pitchFamily="18" charset="0"/>
              </a:rPr>
              <a:t>Keputusan </a:t>
            </a:r>
            <a:r>
              <a:rPr lang="en-US" sz="2800" dirty="0" err="1">
                <a:latin typeface="Rockwell" panose="02060603020205020403" pitchFamily="18" charset="0"/>
              </a:rPr>
              <a:t>Ujian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800" dirty="0" err="1">
                <a:latin typeface="Rockwell" panose="02060603020205020403" pitchFamily="18" charset="0"/>
              </a:rPr>
              <a:t>Rumusan</a:t>
            </a:r>
            <a:r>
              <a:rPr lang="en-US" sz="2800" dirty="0">
                <a:latin typeface="Rockwell" panose="02060603020205020403" pitchFamily="18" charset="0"/>
              </a:rPr>
              <a:t> dan </a:t>
            </a:r>
            <a:r>
              <a:rPr lang="en-US" sz="2800" dirty="0" err="1">
                <a:latin typeface="Rockwell" panose="02060603020205020403" pitchFamily="18" charset="0"/>
              </a:rPr>
              <a:t>Syor</a:t>
            </a:r>
            <a:endParaRPr lang="en-US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1" y="528113"/>
            <a:ext cx="7342622" cy="732195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SKOP UJIAN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7B2A52-FAE7-4AD8-9455-6F09545EC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91154"/>
              </p:ext>
            </p:extLst>
          </p:nvPr>
        </p:nvGraphicFramePr>
        <p:xfrm>
          <a:off x="517811" y="1509860"/>
          <a:ext cx="1091219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50">
                  <a:extLst>
                    <a:ext uri="{9D8B030D-6E8A-4147-A177-3AD203B41FA5}">
                      <a16:colId xmlns:a16="http://schemas.microsoft.com/office/drawing/2014/main" val="2698048519"/>
                    </a:ext>
                  </a:extLst>
                </a:gridCol>
                <a:gridCol w="6897139">
                  <a:extLst>
                    <a:ext uri="{9D8B030D-6E8A-4147-A177-3AD203B41FA5}">
                      <a16:colId xmlns:a16="http://schemas.microsoft.com/office/drawing/2014/main" val="2956022265"/>
                    </a:ext>
                  </a:extLst>
                </a:gridCol>
                <a:gridCol w="3139702">
                  <a:extLst>
                    <a:ext uri="{9D8B030D-6E8A-4147-A177-3AD203B41FA5}">
                      <a16:colId xmlns:a16="http://schemas.microsoft.com/office/drawing/2014/main" val="4180514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Bil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Skop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Nilai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6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Bilangan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Pengguna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Serentak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500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pengguna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6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Tindakbalas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&lt;= 5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saat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0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 dirty="0">
                          <a:latin typeface="Rockwell" panose="02060603020205020403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Transaksi</a:t>
                      </a:r>
                      <a:r>
                        <a:rPr lang="en-US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800" dirty="0" err="1">
                          <a:latin typeface="Rockwell" panose="02060603020205020403" pitchFamily="18" charset="0"/>
                        </a:rPr>
                        <a:t>Bisnes</a:t>
                      </a:r>
                      <a:endParaRPr lang="en-US" sz="2800" dirty="0">
                        <a:latin typeface="Rockwell" panose="02060603020205020403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Cipta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Aduan</a:t>
                      </a:r>
                      <a:endParaRPr lang="en-US" sz="200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Papar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Rockwell" panose="02060603020205020403" pitchFamily="18" charset="0"/>
                        </a:rPr>
                        <a:t>laporan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2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transaksi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bisnes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6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800">
                          <a:latin typeface="Rockwell" panose="02060603020205020403" pitchFamily="18" charset="0"/>
                        </a:rPr>
                        <a:t>4.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Ujian</a:t>
                      </a:r>
                      <a:r>
                        <a:rPr lang="en-MY" sz="2800" dirty="0">
                          <a:latin typeface="Rockwell" panose="02060603020205020403" pitchFamily="18" charset="0"/>
                        </a:rPr>
                        <a:t> Beban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800" dirty="0">
                          <a:latin typeface="Rockwell" panose="02060603020205020403" pitchFamily="18" charset="0"/>
                        </a:rPr>
                        <a:t>1,000 </a:t>
                      </a:r>
                      <a:r>
                        <a:rPr lang="en-MY" sz="2800" dirty="0" err="1">
                          <a:latin typeface="Rockwell" panose="02060603020205020403" pitchFamily="18" charset="0"/>
                        </a:rPr>
                        <a:t>pengguna</a:t>
                      </a:r>
                      <a:endParaRPr lang="en-MY" sz="28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88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96" y="1261569"/>
            <a:ext cx="6027104" cy="6457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PENAMBAHBAIKAN</a:t>
            </a:r>
            <a:endParaRPr lang="en-US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31" y="175490"/>
            <a:ext cx="1594498" cy="63880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831F116-7B98-47B1-B4E5-1449DA1EA10F}"/>
              </a:ext>
            </a:extLst>
          </p:cNvPr>
          <p:cNvSpPr txBox="1">
            <a:spLocks/>
          </p:cNvSpPr>
          <p:nvPr/>
        </p:nvSpPr>
        <p:spPr>
          <a:xfrm>
            <a:off x="576896" y="2086470"/>
            <a:ext cx="9682889" cy="56223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err="1">
                <a:latin typeface="Rockwell" panose="02060603020205020403" pitchFamily="18" charset="0"/>
              </a:rPr>
              <a:t>Penalaan</a:t>
            </a:r>
            <a:r>
              <a:rPr lang="en-US" sz="3600" b="0" dirty="0">
                <a:latin typeface="Rockwell" panose="02060603020205020403" pitchFamily="18" charset="0"/>
              </a:rPr>
              <a:t> </a:t>
            </a:r>
            <a:r>
              <a:rPr lang="en-US" sz="3600" b="0" dirty="0" err="1">
                <a:latin typeface="Rockwell" panose="02060603020205020403" pitchFamily="18" charset="0"/>
              </a:rPr>
              <a:t>kepada</a:t>
            </a:r>
            <a:r>
              <a:rPr lang="en-US" sz="3600" b="0" dirty="0">
                <a:latin typeface="Rockwell" panose="02060603020205020403" pitchFamily="18" charset="0"/>
              </a:rPr>
              <a:t> </a:t>
            </a:r>
            <a:r>
              <a:rPr lang="en-US" sz="3600" b="0" dirty="0" err="1">
                <a:latin typeface="Rockwell" panose="02060603020205020403" pitchFamily="18" charset="0"/>
              </a:rPr>
              <a:t>konfigurasi</a:t>
            </a:r>
            <a:r>
              <a:rPr lang="en-US" sz="3600" b="0" dirty="0">
                <a:latin typeface="Rockwell" panose="02060603020205020403" pitchFamily="18" charset="0"/>
              </a:rPr>
              <a:t> server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212DD21-8C38-4779-BE04-5D1AAEF29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46" y="2827882"/>
            <a:ext cx="10733417" cy="219669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Rockwell" panose="02060603020205020403" pitchFamily="18" charset="0"/>
              </a:rPr>
              <a:t>Tukar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mpm_winnt</a:t>
            </a:r>
            <a:r>
              <a:rPr lang="en-US" sz="3600" dirty="0">
                <a:latin typeface="Rockwell" panose="02060603020205020403" pitchFamily="18" charset="0"/>
              </a:rPr>
              <a:t> </a:t>
            </a:r>
            <a:r>
              <a:rPr lang="en-US" sz="3600" dirty="0" err="1">
                <a:latin typeface="Rockwell" panose="02060603020205020403" pitchFamily="18" charset="0"/>
              </a:rPr>
              <a:t>daripada</a:t>
            </a:r>
            <a:r>
              <a:rPr lang="en-US" sz="3600" dirty="0">
                <a:latin typeface="Rockwell" panose="02060603020205020403" pitchFamily="18" charset="0"/>
              </a:rPr>
              <a:t> 150 </a:t>
            </a:r>
            <a:r>
              <a:rPr lang="en-US" sz="3600" dirty="0" err="1">
                <a:latin typeface="Rockwell" panose="02060603020205020403" pitchFamily="18" charset="0"/>
              </a:rPr>
              <a:t>kepada</a:t>
            </a:r>
            <a:r>
              <a:rPr lang="en-US" sz="3600" dirty="0">
                <a:latin typeface="Rockwell" panose="02060603020205020403" pitchFamily="18" charset="0"/>
              </a:rPr>
              <a:t> 1,000</a:t>
            </a:r>
          </a:p>
        </p:txBody>
      </p:sp>
    </p:spTree>
    <p:extLst>
      <p:ext uri="{BB962C8B-B14F-4D97-AF65-F5344CB8AC3E}">
        <p14:creationId xmlns:p14="http://schemas.microsoft.com/office/powerpoint/2010/main" val="429193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86" y="2058106"/>
            <a:ext cx="5250933" cy="2741786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KEPUTUSAN UJIAN</a:t>
            </a:r>
            <a:br>
              <a:rPr lang="en-US" dirty="0">
                <a:latin typeface="Rockwell" panose="02060603020205020403" pitchFamily="18" charset="0"/>
              </a:rPr>
            </a:br>
            <a:br>
              <a:rPr lang="en-US" dirty="0">
                <a:latin typeface="Rockwell" panose="02060603020205020403" pitchFamily="18" charset="0"/>
              </a:rPr>
            </a:br>
            <a:r>
              <a:rPr lang="en-US" dirty="0" err="1">
                <a:latin typeface="Rockwell" panose="02060603020205020403" pitchFamily="18" charset="0"/>
              </a:rPr>
              <a:t>Pusingan</a:t>
            </a:r>
            <a:r>
              <a:rPr lang="en-US" dirty="0">
                <a:latin typeface="Rockwell" panose="02060603020205020403" pitchFamily="18" charset="0"/>
              </a:rPr>
              <a:t> 2</a:t>
            </a:r>
            <a:br>
              <a:rPr lang="en-US" dirty="0">
                <a:latin typeface="Rockwell" panose="02060603020205020403" pitchFamily="18" charset="0"/>
              </a:rPr>
            </a:br>
            <a:br>
              <a:rPr lang="en-US" dirty="0">
                <a:latin typeface="Rockwell" panose="02060603020205020403" pitchFamily="18" charset="0"/>
              </a:rPr>
            </a:br>
            <a:r>
              <a:rPr lang="en-US" sz="2800" b="0" dirty="0">
                <a:solidFill>
                  <a:schemeClr val="tx1"/>
                </a:solidFill>
                <a:latin typeface="Rockwell" panose="02060603020205020403" pitchFamily="18" charset="0"/>
              </a:rPr>
              <a:t>3 </a:t>
            </a:r>
            <a:r>
              <a:rPr lang="en-US" sz="2800" b="0" dirty="0" err="1">
                <a:solidFill>
                  <a:schemeClr val="tx1"/>
                </a:solidFill>
                <a:latin typeface="Rockwell" panose="02060603020205020403" pitchFamily="18" charset="0"/>
              </a:rPr>
              <a:t>Ogos</a:t>
            </a:r>
            <a:r>
              <a:rPr lang="en-US" sz="2800" b="0" dirty="0">
                <a:solidFill>
                  <a:schemeClr val="tx1"/>
                </a:solidFill>
                <a:latin typeface="Rockwell" panose="02060603020205020403" pitchFamily="18" charset="0"/>
              </a:rPr>
              <a:t> 2023</a:t>
            </a:r>
            <a:endParaRPr lang="en-US" b="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49" y="2949520"/>
            <a:ext cx="2393620" cy="9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" y="193965"/>
            <a:ext cx="7762878" cy="1173018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Rockwell" panose="02060603020205020403" pitchFamily="18" charset="0"/>
              </a:rPr>
              <a:t>Ujian</a:t>
            </a:r>
            <a:r>
              <a:rPr lang="en-US" sz="4000" dirty="0">
                <a:latin typeface="Rockwell" panose="02060603020205020403" pitchFamily="18" charset="0"/>
              </a:rPr>
              <a:t> Beban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3200" dirty="0">
                <a:latin typeface="Rockwell" panose="02060603020205020403" pitchFamily="18" charset="0"/>
              </a:rPr>
              <a:t>500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660830"/>
            <a:ext cx="1594498" cy="6388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5979" y="1404463"/>
            <a:ext cx="266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ckwell" panose="02060603020205020403" pitchFamily="18" charset="0"/>
              </a:rPr>
              <a:t>APDEX : 0.996</a:t>
            </a:r>
            <a:endParaRPr lang="en-MY" sz="2800" b="1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96233-60BD-44EB-8ED1-BB347842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0" y="1791784"/>
            <a:ext cx="3223820" cy="1564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593C7-CF49-4007-A5B3-BF9139B1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392" y="2098608"/>
            <a:ext cx="3886400" cy="1301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BA2F3-B925-4A35-91DD-ADB849DB2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810" y="213015"/>
            <a:ext cx="3754968" cy="2692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01F752-7BB2-4147-B464-23DB8687F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76" y="3542557"/>
            <a:ext cx="9528374" cy="1253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23DC2-3B88-4665-B727-925F7482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3" y="5150226"/>
            <a:ext cx="6801200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6" y="136525"/>
            <a:ext cx="3513233" cy="746969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</a:t>
            </a:r>
            <a:br>
              <a:rPr lang="en-US" sz="3200" dirty="0">
                <a:latin typeface="Rockwell" panose="02060603020205020403" pitchFamily="18" charset="0"/>
              </a:rPr>
            </a:br>
            <a:r>
              <a:rPr lang="en-US" sz="3100" dirty="0">
                <a:latin typeface="Rockwell" panose="02060603020205020403" pitchFamily="18" charset="0"/>
              </a:rPr>
              <a:t>500 </a:t>
            </a:r>
            <a:r>
              <a:rPr lang="en-US" sz="3100" dirty="0" err="1">
                <a:latin typeface="Rockwell" panose="02060603020205020403" pitchFamily="18" charset="0"/>
              </a:rPr>
              <a:t>pengguna</a:t>
            </a:r>
            <a:endParaRPr lang="en-US" sz="3200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2AE80EB-1D78-4CF5-8E10-8A8C7402C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10704"/>
              </p:ext>
            </p:extLst>
          </p:nvPr>
        </p:nvGraphicFramePr>
        <p:xfrm>
          <a:off x="6257926" y="316149"/>
          <a:ext cx="5618258" cy="31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774">
                  <a:extLst>
                    <a:ext uri="{9D8B030D-6E8A-4147-A177-3AD203B41FA5}">
                      <a16:colId xmlns:a16="http://schemas.microsoft.com/office/drawing/2014/main" val="75648841"/>
                    </a:ext>
                  </a:extLst>
                </a:gridCol>
                <a:gridCol w="2084484">
                  <a:extLst>
                    <a:ext uri="{9D8B030D-6E8A-4147-A177-3AD203B41FA5}">
                      <a16:colId xmlns:a16="http://schemas.microsoft.com/office/drawing/2014/main" val="1953113744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Kriteria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Penilaian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Pusingan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077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APDEX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0.996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33776"/>
                  </a:ext>
                </a:extLst>
              </a:tr>
              <a:tr h="424896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Tindakbalas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0.354 </a:t>
                      </a:r>
                      <a:r>
                        <a:rPr lang="en-MY" sz="2000" b="1" dirty="0" err="1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saat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2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Ralat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2238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Kapasiti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Penggunaan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22537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1)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65 %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87519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2)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7214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b="1" dirty="0">
                          <a:latin typeface="Rockwell" panose="02060603020205020403" pitchFamily="18" charset="0"/>
                        </a:rPr>
                        <a:t>KEPUTUSAN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LULUS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009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9060EB3-C65A-496B-95B3-4581C89A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0" y="1067734"/>
            <a:ext cx="5844544" cy="2389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A0C38-FC89-4985-804E-556A43B4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40" y="3782313"/>
            <a:ext cx="5903207" cy="2324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245F2C-8A55-4A40-BCBB-93CF651F4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3782313"/>
            <a:ext cx="5634129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7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4" y="193965"/>
            <a:ext cx="7762878" cy="1173018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Rockwell" panose="02060603020205020403" pitchFamily="18" charset="0"/>
              </a:rPr>
              <a:t>Ujian</a:t>
            </a:r>
            <a:r>
              <a:rPr lang="en-US" sz="4000" dirty="0">
                <a:latin typeface="Rockwell" panose="02060603020205020403" pitchFamily="18" charset="0"/>
              </a:rPr>
              <a:t> Beban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3200" dirty="0">
                <a:latin typeface="Rockwell" panose="02060603020205020403" pitchFamily="18" charset="0"/>
              </a:rPr>
              <a:t>1,000 </a:t>
            </a:r>
            <a:r>
              <a:rPr lang="en-US" sz="3200" dirty="0" err="1">
                <a:latin typeface="Rockwell" panose="02060603020205020403" pitchFamily="18" charset="0"/>
              </a:rPr>
              <a:t>pengguna</a:t>
            </a:r>
            <a:r>
              <a:rPr lang="en-US" sz="3200" dirty="0">
                <a:latin typeface="Rockwell" panose="02060603020205020403" pitchFamily="18" charset="0"/>
              </a:rPr>
              <a:t> </a:t>
            </a:r>
            <a:r>
              <a:rPr lang="en-US" sz="3200" dirty="0" err="1">
                <a:latin typeface="Rockwell" panose="02060603020205020403" pitchFamily="18" charset="0"/>
              </a:rPr>
              <a:t>serentak</a:t>
            </a:r>
            <a:endParaRPr lang="en-US" b="0" dirty="0">
              <a:latin typeface="Rockwell" panose="020606030202050204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5660830"/>
            <a:ext cx="1594498" cy="6388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5979" y="1404463"/>
            <a:ext cx="266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ckwell" panose="02060603020205020403" pitchFamily="18" charset="0"/>
              </a:rPr>
              <a:t>APDEX : 0.865</a:t>
            </a:r>
            <a:endParaRPr lang="en-MY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121E6-EC8A-4F03-BC8A-DB003A4E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0" y="1720919"/>
            <a:ext cx="3108396" cy="1579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164AE6-C2A0-48F5-BCED-161619652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69" y="1957132"/>
            <a:ext cx="3835597" cy="1320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AFCEA-B16E-4249-B518-56C3D8C7C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97" y="198091"/>
            <a:ext cx="3825290" cy="2649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DBFA8D-2559-46C2-BC0A-A9F6EB800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0" y="3460190"/>
            <a:ext cx="9065528" cy="1260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9B0EC-BF6E-4ADB-A893-E2EF3C428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2" y="4914151"/>
            <a:ext cx="8374322" cy="1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6" y="136525"/>
            <a:ext cx="3513233" cy="746969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Rockwell" panose="02060603020205020403" pitchFamily="18" charset="0"/>
              </a:rPr>
              <a:t>Ujian</a:t>
            </a:r>
            <a:r>
              <a:rPr lang="en-US" sz="3200" dirty="0">
                <a:latin typeface="Rockwell" panose="02060603020205020403" pitchFamily="18" charset="0"/>
              </a:rPr>
              <a:t> Beban</a:t>
            </a:r>
            <a:br>
              <a:rPr lang="en-US" sz="3200" dirty="0">
                <a:latin typeface="Rockwell" panose="02060603020205020403" pitchFamily="18" charset="0"/>
              </a:rPr>
            </a:br>
            <a:r>
              <a:rPr lang="en-US" sz="3100" dirty="0">
                <a:latin typeface="Rockwell" panose="02060603020205020403" pitchFamily="18" charset="0"/>
              </a:rPr>
              <a:t>1,000 </a:t>
            </a:r>
            <a:r>
              <a:rPr lang="en-US" sz="3100" dirty="0" err="1">
                <a:latin typeface="Rockwell" panose="02060603020205020403" pitchFamily="18" charset="0"/>
              </a:rPr>
              <a:t>pengguna</a:t>
            </a:r>
            <a:endParaRPr lang="en-US" sz="3200" b="0" dirty="0">
              <a:latin typeface="Rockwell" panose="02060603020205020403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err="1"/>
              <a:t>MyTCoE</a:t>
            </a:r>
            <a:r>
              <a:rPr lang="en-US" dirty="0"/>
              <a:t>, MAMPU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2AE80EB-1D78-4CF5-8E10-8A8C7402C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53652"/>
              </p:ext>
            </p:extLst>
          </p:nvPr>
        </p:nvGraphicFramePr>
        <p:xfrm>
          <a:off x="6257926" y="316149"/>
          <a:ext cx="5618258" cy="319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774">
                  <a:extLst>
                    <a:ext uri="{9D8B030D-6E8A-4147-A177-3AD203B41FA5}">
                      <a16:colId xmlns:a16="http://schemas.microsoft.com/office/drawing/2014/main" val="75648841"/>
                    </a:ext>
                  </a:extLst>
                </a:gridCol>
                <a:gridCol w="2084484">
                  <a:extLst>
                    <a:ext uri="{9D8B030D-6E8A-4147-A177-3AD203B41FA5}">
                      <a16:colId xmlns:a16="http://schemas.microsoft.com/office/drawing/2014/main" val="1953113744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Kriteria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Penilaian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Pusingan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2077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APDEX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0.865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33776"/>
                  </a:ext>
                </a:extLst>
              </a:tr>
              <a:tr h="424896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Purata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Masa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Tindakbalas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2.038 </a:t>
                      </a:r>
                      <a:r>
                        <a:rPr lang="en-MY" sz="2000" b="1" dirty="0" err="1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saat</a:t>
                      </a:r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2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Ralat</a:t>
                      </a:r>
                      <a:endParaRPr lang="en-MY" sz="200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1.92 %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32238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Kapasiti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MY" sz="2000" dirty="0" err="1">
                          <a:latin typeface="Rockwell" panose="02060603020205020403" pitchFamily="18" charset="0"/>
                        </a:rPr>
                        <a:t>Penggunaan</a:t>
                      </a:r>
                      <a:r>
                        <a:rPr lang="en-MY" sz="2000" dirty="0">
                          <a:latin typeface="Rockwell" panose="02060603020205020403" pitchFamily="18" charset="0"/>
                        </a:rPr>
                        <a:t>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2000" b="1" dirty="0">
                        <a:solidFill>
                          <a:srgbClr val="00B05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22537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1)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72 %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87519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dirty="0">
                          <a:latin typeface="Rockwell" panose="02060603020205020403" pitchFamily="18" charset="0"/>
                        </a:rPr>
                        <a:t>2)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72 %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472143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r>
                        <a:rPr lang="en-MY" sz="2000" b="1" dirty="0">
                          <a:latin typeface="Rockwell" panose="02060603020205020403" pitchFamily="18" charset="0"/>
                        </a:rPr>
                        <a:t>KEPUTUSAN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rgbClr val="00B050"/>
                          </a:solidFill>
                          <a:latin typeface="Rockwell" panose="02060603020205020403" pitchFamily="18" charset="0"/>
                        </a:rPr>
                        <a:t>LULUS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00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335D53-4F41-449B-8B23-9CDC2201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8" y="1116756"/>
            <a:ext cx="5864529" cy="2397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017FA-0C8B-4DEC-A79E-6F4DAD22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" y="4019549"/>
            <a:ext cx="591259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0DABE0-B7A9-410D-9910-1E5110D80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6" y="4019549"/>
            <a:ext cx="5596125" cy="22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purl.org/dc/terms/"/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287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CiscoSans ExtraLight</vt:lpstr>
      <vt:lpstr>Gill Sans SemiBold</vt:lpstr>
      <vt:lpstr>Rockwell</vt:lpstr>
      <vt:lpstr>Times New Roman</vt:lpstr>
      <vt:lpstr>Wingdings</vt:lpstr>
      <vt:lpstr>Office Theme</vt:lpstr>
      <vt:lpstr>LAPORAN UJIAN PRESTASI Sistem HESK</vt:lpstr>
      <vt:lpstr>KANDUNGAN</vt:lpstr>
      <vt:lpstr>SKOP UJIAN</vt:lpstr>
      <vt:lpstr>PENAMBAHBAIKAN</vt:lpstr>
      <vt:lpstr>KEPUTUSAN UJIAN  Pusingan 2  3 Ogos 2023</vt:lpstr>
      <vt:lpstr>Ujian Beban 500 pengguna serentak</vt:lpstr>
      <vt:lpstr>Ujian Beban 500 pengguna</vt:lpstr>
      <vt:lpstr>Ujian Beban 1,000 pengguna serentak</vt:lpstr>
      <vt:lpstr>Ujian Beban 1,000 pengguna</vt:lpstr>
      <vt:lpstr>RUMUSAN DAN SYOR</vt:lpstr>
      <vt:lpstr>RUMUSAN</vt:lpstr>
      <vt:lpstr>SYOR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2019-11-22T18:43:39Z</dcterms:created>
  <dcterms:modified xsi:type="dcterms:W3CDTF">2023-08-03T06:38:32Z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